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0" r:id="rId8"/>
    <p:sldId id="261" r:id="rId9"/>
    <p:sldId id="262" r:id="rId10"/>
  </p:sldIdLst>
  <p:sldSz cx="12192000" cy="6858000"/>
  <p:notesSz cx="6858000" cy="9144000"/>
  <p:defaultTextStyle>
    <a:defPPr rtl="0">
      <a:defRPr lang="tr-T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F61FC4-BDBD-4E92-A0CF-ACC10DCAEA99}" v="217" dt="2023-12-28T17:23:16.9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5388" autoAdjust="0"/>
  </p:normalViewPr>
  <p:slideViewPr>
    <p:cSldViewPr snapToGrid="0">
      <p:cViewPr varScale="1">
        <p:scale>
          <a:sx n="85" d="100"/>
          <a:sy n="85" d="100"/>
        </p:scale>
        <p:origin x="106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73780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18187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28812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40350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0893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70043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77892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234860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4381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49334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12/28/2023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819862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12/28/2023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644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18" r:id="rId2"/>
    <p:sldLayoutId id="2147483717" r:id="rId3"/>
    <p:sldLayoutId id="2147483716" r:id="rId4"/>
    <p:sldLayoutId id="2147483715" r:id="rId5"/>
    <p:sldLayoutId id="2147483714" r:id="rId6"/>
    <p:sldLayoutId id="2147483713" r:id="rId7"/>
    <p:sldLayoutId id="2147483712" r:id="rId8"/>
    <p:sldLayoutId id="2147483711" r:id="rId9"/>
    <p:sldLayoutId id="2147483710" r:id="rId10"/>
    <p:sldLayoutId id="2147483709" r:id="rId11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Electronic System">
            <a:extLst>
              <a:ext uri="{FF2B5EF4-FFF2-40B4-BE49-F238E27FC236}">
                <a16:creationId xmlns:a16="http://schemas.microsoft.com/office/drawing/2014/main" id="{DFEF71AC-8B68-3D02-56EA-E3BF6479FF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20" y="10"/>
            <a:ext cx="12191978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A28611-3C49-4908-AE9E-F37B27137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603955" cy="68580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66D63E6-0ECD-4AC2-8C8E-C6EFA54A3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9689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C49298F-FE84-4637-A2D4-B110A6535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66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973" y="901769"/>
            <a:ext cx="4970256" cy="3855397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7DFBF2-49F6-42E9-A0A3-263E1B29E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973" y="901769"/>
            <a:ext cx="4970256" cy="3855397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578" y="798986"/>
            <a:ext cx="4970256" cy="385539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069928" y="1006404"/>
            <a:ext cx="4184101" cy="2577893"/>
          </a:xfrm>
        </p:spPr>
        <p:txBody>
          <a:bodyPr rtlCol="0">
            <a:normAutofit/>
          </a:bodyPr>
          <a:lstStyle/>
          <a:p>
            <a:r>
              <a:rPr lang="en-US" sz="2600"/>
              <a:t>DATABASE MANAGEMENT SYSTEMS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069928" y="3676373"/>
            <a:ext cx="4184101" cy="80969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>
                <a:ea typeface="+mn-lt"/>
                <a:cs typeface="+mn-lt"/>
              </a:rPr>
              <a:t>Student Information Management System (SIMS)</a:t>
            </a:r>
            <a:endParaRPr lang="tr-TR" sz="1700"/>
          </a:p>
        </p:txBody>
      </p:sp>
    </p:spTree>
    <p:extLst>
      <p:ext uri="{BB962C8B-B14F-4D97-AF65-F5344CB8AC3E}">
        <p14:creationId xmlns:p14="http://schemas.microsoft.com/office/powerpoint/2010/main" val="119444022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6" name="Oval 55">
            <a:extLst>
              <a:ext uri="{FF2B5EF4-FFF2-40B4-BE49-F238E27FC236}">
                <a16:creationId xmlns:a16="http://schemas.microsoft.com/office/drawing/2014/main" id="{104332FF-8349-42A5-B5C8-5EE3825C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5" name="Picture 44" descr="Glasses on top of a book">
            <a:extLst>
              <a:ext uri="{FF2B5EF4-FFF2-40B4-BE49-F238E27FC236}">
                <a16:creationId xmlns:a16="http://schemas.microsoft.com/office/drawing/2014/main" id="{AF864F4D-A10A-707E-3679-DD04256BB4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64" r="27333" b="11"/>
          <a:stretch/>
        </p:blipFill>
        <p:spPr>
          <a:xfrm>
            <a:off x="739959" y="1095407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  <p:grpSp>
        <p:nvGrpSpPr>
          <p:cNvPr id="60" name="Group 59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28CAB86-AA69-4EF8-A4E2-4E020497D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>
              <a:alpha val="20000"/>
            </a:schemeClr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9A36BEE-5544-45FB-88F3-9E156F32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B49ECF4-1585-4D6B-AB63-D49C92945E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68" name="Graphic 185">
            <a:extLst>
              <a:ext uri="{FF2B5EF4-FFF2-40B4-BE49-F238E27FC236}">
                <a16:creationId xmlns:a16="http://schemas.microsoft.com/office/drawing/2014/main" id="{617CAA5F-37E3-4DF6-9DD0-68A40D216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>
              <a:alpha val="20000"/>
            </a:schemeClr>
          </a:solidFill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FCF03A3-80B7-45BC-AA40-A335CC816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9D3C77A-275B-4C9E-A407-B09450E56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C6C5B5B-80BB-41D8-A377-C653EF1B0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CA5D93A-E913-46A0-9684-20B6B4B8C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E6EFE8A-51D2-4AF6-A18C-29A9E5EF5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Metin kutusu 3">
            <a:extLst>
              <a:ext uri="{FF2B5EF4-FFF2-40B4-BE49-F238E27FC236}">
                <a16:creationId xmlns:a16="http://schemas.microsoft.com/office/drawing/2014/main" id="{8808CEDE-4031-3C42-9B05-CCF284C771B9}"/>
              </a:ext>
            </a:extLst>
          </p:cNvPr>
          <p:cNvSpPr txBox="1"/>
          <p:nvPr/>
        </p:nvSpPr>
        <p:spPr>
          <a:xfrm>
            <a:off x="6234868" y="1820369"/>
            <a:ext cx="5217173" cy="435133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b="1"/>
              <a:t>Purpose of the Project:</a:t>
            </a:r>
            <a:endParaRPr lang="tr-TR" b="1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main objective of the project is to create a comprehensive Student Record Keeping System that manages student's information about their own and other students, their academic performance, but in a way that keeps their fees and related data confidential so that other students cannot look into their private.</a:t>
            </a:r>
            <a:endParaRPr lang="en-US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To enable student records to be easily retrieved and updated by admin.</a:t>
            </a:r>
            <a:endParaRPr lang="en-US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Facilitate tracking of students' academic progress, course details, grades, and fee payment status.</a:t>
            </a:r>
            <a:endParaRPr lang="en-US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grpSp>
        <p:nvGrpSpPr>
          <p:cNvPr id="75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811234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2C2E23-D9FF-844A-B648-44BF02150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2" name="Oval 91">
            <a:extLst>
              <a:ext uri="{FF2B5EF4-FFF2-40B4-BE49-F238E27FC236}">
                <a16:creationId xmlns:a16="http://schemas.microsoft.com/office/drawing/2014/main" id="{104332FF-8349-42A5-B5C8-5EE3825C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6AC08236-B308-CD3E-3AC7-997107BA8824}"/>
              </a:ext>
            </a:extLst>
          </p:cNvPr>
          <p:cNvSpPr txBox="1"/>
          <p:nvPr/>
        </p:nvSpPr>
        <p:spPr>
          <a:xfrm>
            <a:off x="2232252" y="2125737"/>
            <a:ext cx="4463623" cy="40444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b="1" dirty="0"/>
              <a:t>UML and Relational Diagramming:</a:t>
            </a:r>
            <a:endParaRPr lang="tr-TR" dirty="0"/>
          </a:p>
          <a:p>
            <a:pPr defTabSz="914400">
              <a:lnSpc>
                <a:spcPct val="90000"/>
              </a:lnSpc>
            </a:pPr>
            <a:endParaRPr lang="en-US" dirty="0"/>
          </a:p>
          <a:p>
            <a:pPr defTabSz="914400">
              <a:lnSpc>
                <a:spcPct val="90000"/>
              </a:lnSpc>
              <a:buFont typeface="Arial" panose="020B0604020202020204" pitchFamily="34" charset="0"/>
            </a:pPr>
            <a:r>
              <a:rPr lang="en-US" b="1" dirty="0"/>
              <a:t>UML Diagram:</a:t>
            </a:r>
            <a:endParaRPr lang="en-US" b="1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Class Diagram: represents classes such as Administrator, Student, Course, Grades, Fee and Scholarship with their relationships.</a:t>
            </a:r>
            <a:endParaRPr lang="en-US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Use Case Diagram: It shows the interactions between users and the system, it was made by the admin to perform actions such as adding students, updating grades and viewing fee details.</a:t>
            </a:r>
            <a:endParaRPr lang="en-US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5" name="Picture 44" descr="Glasses on top of a book">
            <a:extLst>
              <a:ext uri="{FF2B5EF4-FFF2-40B4-BE49-F238E27FC236}">
                <a16:creationId xmlns:a16="http://schemas.microsoft.com/office/drawing/2014/main" id="{B0553476-86E5-25B9-93FE-6A51BEC40A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55" r="29195" b="-1"/>
          <a:stretch/>
        </p:blipFill>
        <p:spPr>
          <a:xfrm>
            <a:off x="7020480" y="871280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  <p:grpSp>
        <p:nvGrpSpPr>
          <p:cNvPr id="108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162880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 descr="metin, ekran görüntüsü, diyagram, yazı tipi içeren bir resim&#10;&#10;Açıklama otomatik olarak oluşturuldu">
            <a:extLst>
              <a:ext uri="{FF2B5EF4-FFF2-40B4-BE49-F238E27FC236}">
                <a16:creationId xmlns:a16="http://schemas.microsoft.com/office/drawing/2014/main" id="{E3C0446F-46DD-7504-65B6-5D181A1DA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814" y="370702"/>
            <a:ext cx="9688750" cy="620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2857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689726-75B0-69C5-F2E8-26B28E947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5" name="Oval 124">
            <a:extLst>
              <a:ext uri="{FF2B5EF4-FFF2-40B4-BE49-F238E27FC236}">
                <a16:creationId xmlns:a16="http://schemas.microsoft.com/office/drawing/2014/main" id="{104332FF-8349-42A5-B5C8-5EE3825C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7" name="Rectangle 126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5" name="Picture 44" descr="Glasses on top of a book">
            <a:extLst>
              <a:ext uri="{FF2B5EF4-FFF2-40B4-BE49-F238E27FC236}">
                <a16:creationId xmlns:a16="http://schemas.microsoft.com/office/drawing/2014/main" id="{EAFDF5C5-D355-B079-8D6A-48B303DC65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55" r="29194" b="-1"/>
          <a:stretch/>
        </p:blipFill>
        <p:spPr>
          <a:xfrm>
            <a:off x="739959" y="1095407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C28CAB86-AA69-4EF8-A4E2-4E020497D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>
              <a:alpha val="20000"/>
            </a:schemeClr>
          </a:solidFill>
        </p:grpSpPr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9A36BEE-5544-45FB-88F3-9E156F32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B49ECF4-1585-4D6B-AB63-D49C92945E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137" name="Graphic 185">
            <a:extLst>
              <a:ext uri="{FF2B5EF4-FFF2-40B4-BE49-F238E27FC236}">
                <a16:creationId xmlns:a16="http://schemas.microsoft.com/office/drawing/2014/main" id="{617CAA5F-37E3-4DF6-9DD0-68A40D216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>
              <a:alpha val="20000"/>
            </a:schemeClr>
          </a:solidFill>
        </p:grpSpPr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FCF03A3-80B7-45BC-AA40-A335CC816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9D3C77A-275B-4C9E-A407-B09450E56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C6C5B5B-80BB-41D8-A377-C653EF1B0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CA5D93A-E913-46A0-9684-20B6B4B8C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E6EFE8A-51D2-4AF6-A18C-29A9E5EF5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Metin kutusu 3">
            <a:extLst>
              <a:ext uri="{FF2B5EF4-FFF2-40B4-BE49-F238E27FC236}">
                <a16:creationId xmlns:a16="http://schemas.microsoft.com/office/drawing/2014/main" id="{1B9449F2-DA30-E59B-7642-CBBFD019DBD7}"/>
              </a:ext>
            </a:extLst>
          </p:cNvPr>
          <p:cNvSpPr txBox="1"/>
          <p:nvPr/>
        </p:nvSpPr>
        <p:spPr>
          <a:xfrm>
            <a:off x="6234868" y="1820369"/>
            <a:ext cx="5217173" cy="435133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b="1" dirty="0"/>
              <a:t>Relational Schema:</a:t>
            </a:r>
            <a:endParaRPr lang="en-US" dirty="0">
              <a:ea typeface="Source Sans Pro"/>
            </a:endParaRPr>
          </a:p>
          <a:p>
            <a:pPr marL="28575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Student Table (</a:t>
            </a:r>
            <a:r>
              <a:rPr lang="en-US" dirty="0" err="1"/>
              <a:t>StudentID</a:t>
            </a:r>
            <a:r>
              <a:rPr lang="en-US" dirty="0"/>
              <a:t>, Password)</a:t>
            </a:r>
            <a:endParaRPr lang="en-US" dirty="0">
              <a:ea typeface="Source Sans Pro"/>
            </a:endParaRPr>
          </a:p>
          <a:p>
            <a:pPr marL="28575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Course Table (</a:t>
            </a:r>
            <a:r>
              <a:rPr lang="en-US" dirty="0" err="1"/>
              <a:t>CourseID</a:t>
            </a:r>
            <a:r>
              <a:rPr lang="en-US" dirty="0"/>
              <a:t>, </a:t>
            </a:r>
            <a:r>
              <a:rPr lang="en-US" dirty="0" err="1"/>
              <a:t>CourseName</a:t>
            </a:r>
            <a:r>
              <a:rPr lang="en-US" dirty="0"/>
              <a:t>)</a:t>
            </a:r>
            <a:endParaRPr lang="en-US" dirty="0">
              <a:ea typeface="Source Sans Pro"/>
            </a:endParaRPr>
          </a:p>
          <a:p>
            <a:pPr marL="28575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Marks Table (</a:t>
            </a:r>
            <a:r>
              <a:rPr lang="en-US" dirty="0" err="1"/>
              <a:t>StudentID</a:t>
            </a:r>
            <a:r>
              <a:rPr lang="en-US" dirty="0"/>
              <a:t>, </a:t>
            </a:r>
            <a:r>
              <a:rPr lang="en-US" dirty="0" err="1"/>
              <a:t>CourseID</a:t>
            </a:r>
            <a:r>
              <a:rPr lang="en-US" dirty="0"/>
              <a:t>, Marks, Grades, Semester)</a:t>
            </a:r>
            <a:endParaRPr lang="en-US" dirty="0">
              <a:ea typeface="Source Sans Pro"/>
            </a:endParaRPr>
          </a:p>
          <a:p>
            <a:pPr marL="28575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Fee Table (</a:t>
            </a:r>
            <a:r>
              <a:rPr lang="en-US" dirty="0" err="1"/>
              <a:t>StudentID</a:t>
            </a:r>
            <a:r>
              <a:rPr lang="en-US" dirty="0"/>
              <a:t>, Amount, </a:t>
            </a:r>
            <a:r>
              <a:rPr lang="en-US" dirty="0" err="1"/>
              <a:t>DueDate</a:t>
            </a:r>
            <a:r>
              <a:rPr lang="en-US" dirty="0"/>
              <a:t>, </a:t>
            </a:r>
            <a:r>
              <a:rPr lang="en-US" dirty="0" err="1"/>
              <a:t>PaymentStatus</a:t>
            </a:r>
            <a:r>
              <a:rPr lang="en-US" dirty="0"/>
              <a:t>)</a:t>
            </a:r>
            <a:endParaRPr lang="en-US" dirty="0">
              <a:ea typeface="Source Sans Pro"/>
            </a:endParaRPr>
          </a:p>
          <a:p>
            <a:pPr marL="28575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Scholarship Table (</a:t>
            </a:r>
            <a:r>
              <a:rPr lang="en-US" dirty="0" err="1"/>
              <a:t>StudentID</a:t>
            </a:r>
            <a:r>
              <a:rPr lang="en-US" dirty="0"/>
              <a:t>, Type, Amount, </a:t>
            </a:r>
            <a:r>
              <a:rPr lang="en-US" dirty="0" err="1"/>
              <a:t>ValidityPeriod</a:t>
            </a:r>
            <a:r>
              <a:rPr lang="en-US" dirty="0"/>
              <a:t>)</a:t>
            </a:r>
            <a:endParaRPr lang="en-US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grpSp>
        <p:nvGrpSpPr>
          <p:cNvPr id="144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7153696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 descr="metin, diyagram, ekran görüntüsü, plan içeren bir resim&#10;&#10;Açıklama otomatik olarak oluşturuldu">
            <a:extLst>
              <a:ext uri="{FF2B5EF4-FFF2-40B4-BE49-F238E27FC236}">
                <a16:creationId xmlns:a16="http://schemas.microsoft.com/office/drawing/2014/main" id="{2E0B529D-3D45-B831-71CA-CB4EED133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586" y="323205"/>
            <a:ext cx="8280313" cy="620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96919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C69839-6B42-9640-8C35-C22CF8F6C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1" name="Oval 160">
            <a:extLst>
              <a:ext uri="{FF2B5EF4-FFF2-40B4-BE49-F238E27FC236}">
                <a16:creationId xmlns:a16="http://schemas.microsoft.com/office/drawing/2014/main" id="{104332FF-8349-42A5-B5C8-5EE3825C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3" name="Rectangle 162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5" name="Freeform: Shape 164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7" name="Freeform: Shape 166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69" name="Freeform: Shape 168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F6D3551F-710D-6FE0-B120-01FB58188600}"/>
              </a:ext>
            </a:extLst>
          </p:cNvPr>
          <p:cNvSpPr txBox="1"/>
          <p:nvPr/>
        </p:nvSpPr>
        <p:spPr>
          <a:xfrm>
            <a:off x="2232252" y="2125737"/>
            <a:ext cx="4463623" cy="40444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1400" b="1" dirty="0"/>
              <a:t>Programming Language and Justification:</a:t>
            </a:r>
            <a:endParaRPr lang="tr-TR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 used a combination of PHP, HTML, CSS, and JavaScript for the front end, while I used the XAMPP stack (which includes Apache, MySQL, PHP, and Perl) for the back end and database.</a:t>
            </a:r>
            <a:endParaRPr lang="en-US" sz="1400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 used HTML to create the structure of the web pages, define forms and configure content, CSS to add style, and JavaScript to enhance the user experience, including client-side interaction, form validation and updates via buttons.</a:t>
            </a:r>
            <a:endParaRPr lang="en-US" sz="1400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For the database connection, I added SQL queries to connect with PHP, MySQL database (XAMPP) and to add, delete and update data.</a:t>
            </a:r>
            <a:endParaRPr lang="en-US" sz="1400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In order to perform server-side validation, I performed server-side form validation with PHP to ensure data integrity and security so that it interacts with the database and is associated with the database.</a:t>
            </a:r>
            <a:endParaRPr lang="en-US" sz="1400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In XAMPP, I used Apache and MySQL content.</a:t>
            </a:r>
            <a:endParaRPr lang="en-US" sz="1400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b="1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/>
          </a:p>
        </p:txBody>
      </p:sp>
      <p:sp>
        <p:nvSpPr>
          <p:cNvPr id="171" name="Freeform: Shape 170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73" name="Freeform: Shape 172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5" name="Freeform: Shape 174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5" name="Picture 44" descr="Glasses on top of a book">
            <a:extLst>
              <a:ext uri="{FF2B5EF4-FFF2-40B4-BE49-F238E27FC236}">
                <a16:creationId xmlns:a16="http://schemas.microsoft.com/office/drawing/2014/main" id="{70A98140-7DDF-A751-25E0-B24D8D60A6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55" r="29195" b="-1"/>
          <a:stretch/>
        </p:blipFill>
        <p:spPr>
          <a:xfrm>
            <a:off x="7020480" y="871280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  <p:grpSp>
        <p:nvGrpSpPr>
          <p:cNvPr id="177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3783189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D955CA-C3D5-8B1E-1013-A11D20050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4" name="Oval 193">
            <a:extLst>
              <a:ext uri="{FF2B5EF4-FFF2-40B4-BE49-F238E27FC236}">
                <a16:creationId xmlns:a16="http://schemas.microsoft.com/office/drawing/2014/main" id="{104332FF-8349-42A5-B5C8-5EE3825C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6" name="Rectangle 195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5" name="Picture 44" descr="Glasses on top of a book">
            <a:extLst>
              <a:ext uri="{FF2B5EF4-FFF2-40B4-BE49-F238E27FC236}">
                <a16:creationId xmlns:a16="http://schemas.microsoft.com/office/drawing/2014/main" id="{CAAA386F-41BC-F878-4D52-EF530451DE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55" r="29194" b="-1"/>
          <a:stretch/>
        </p:blipFill>
        <p:spPr>
          <a:xfrm>
            <a:off x="739959" y="1095407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  <p:grpSp>
        <p:nvGrpSpPr>
          <p:cNvPr id="198" name="Group 197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C28CAB86-AA69-4EF8-A4E2-4E020497D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>
              <a:alpha val="20000"/>
            </a:schemeClr>
          </a:solidFill>
        </p:grpSpPr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29A36BEE-5544-45FB-88F3-9E156F32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B49ECF4-1585-4D6B-AB63-D49C92945E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06" name="Graphic 185">
            <a:extLst>
              <a:ext uri="{FF2B5EF4-FFF2-40B4-BE49-F238E27FC236}">
                <a16:creationId xmlns:a16="http://schemas.microsoft.com/office/drawing/2014/main" id="{617CAA5F-37E3-4DF6-9DD0-68A40D216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>
              <a:alpha val="20000"/>
            </a:schemeClr>
          </a:solidFill>
        </p:grpSpPr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FCF03A3-80B7-45BC-AA40-A335CC816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E9D3C77A-275B-4C9E-A407-B09450E56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DC6C5B5B-80BB-41D8-A377-C653EF1B0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CA5D93A-E913-46A0-9684-20B6B4B8C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FE6EFE8A-51D2-4AF6-A18C-29A9E5EF5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Metin kutusu 3">
            <a:extLst>
              <a:ext uri="{FF2B5EF4-FFF2-40B4-BE49-F238E27FC236}">
                <a16:creationId xmlns:a16="http://schemas.microsoft.com/office/drawing/2014/main" id="{3D23C901-D724-40BD-EE08-620905AD3112}"/>
              </a:ext>
            </a:extLst>
          </p:cNvPr>
          <p:cNvSpPr txBox="1"/>
          <p:nvPr/>
        </p:nvSpPr>
        <p:spPr>
          <a:xfrm>
            <a:off x="6234868" y="1820369"/>
            <a:ext cx="5217173" cy="435133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b="1" dirty="0"/>
              <a:t>Project Performance:</a:t>
            </a:r>
            <a:endParaRPr lang="tr-TR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 performed regular testing and debugging to ensure the reliability, security and correctness of the system.</a:t>
            </a:r>
            <a:endParaRPr lang="en-US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 ensured that the system worked seamlessly with the XAMPP environment by addressing compatibility issues that may arise during the development and deployment phases. I performed extensive testing to identify and resolve potential issues.</a:t>
            </a:r>
            <a:endParaRPr lang="en-US" dirty="0">
              <a:ea typeface="Source Sans Pro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b="1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b="1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grpSp>
        <p:nvGrpSpPr>
          <p:cNvPr id="213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224837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77454" y="3965691"/>
            <a:ext cx="3014546" cy="28923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2B987A8-3C5A-4495-85A2-B7BBC3EAC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77454" y="3965691"/>
            <a:ext cx="3014546" cy="28923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6453" y="857546"/>
            <a:ext cx="6964685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32CDD2-9715-425B-9CCC-CF8CE92BE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6453" y="857546"/>
            <a:ext cx="6964685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1"/>
            <a:ext cx="3799266" cy="401991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B013C47-A4B4-4108-87AF-82C5CD7DF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1"/>
            <a:ext cx="3799266" cy="401991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13658" y="727769"/>
            <a:ext cx="6964685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0971" y="136525"/>
            <a:ext cx="1035526" cy="103552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4" name="Graphic 212">
            <a:extLst>
              <a:ext uri="{FF2B5EF4-FFF2-40B4-BE49-F238E27FC236}">
                <a16:creationId xmlns:a16="http://schemas.microsoft.com/office/drawing/2014/main" id="{BC8E4194-D60D-466F-B2E4-E0A0C145F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0971" y="136525"/>
            <a:ext cx="1035526" cy="103552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7AC89918-5BCD-0304-C66B-008AED732F22}"/>
              </a:ext>
            </a:extLst>
          </p:cNvPr>
          <p:cNvSpPr txBox="1"/>
          <p:nvPr/>
        </p:nvSpPr>
        <p:spPr>
          <a:xfrm>
            <a:off x="2886765" y="1308576"/>
            <a:ext cx="6418471" cy="447459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tr-TR" sz="8800" b="1" dirty="0"/>
              <a:t>THANK YOU FOR LISTENING</a:t>
            </a:r>
            <a:endParaRPr lang="en-US" sz="6000" b="1" kern="1200" spc="1500" baseline="0" dirty="0">
              <a:solidFill>
                <a:schemeClr val="tx1"/>
              </a:solidFill>
              <a:latin typeface="+mj-lt"/>
              <a:ea typeface="Source Sans Pro SemiBold" panose="020B0603030403020204" pitchFamily="34" charset="0"/>
              <a:cs typeface="+mj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40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41751" y="5783167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955843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FunkyShapesVTI">
  <a:themeElements>
    <a:clrScheme name="AnalogousFromDarkSeedLeftStep">
      <a:dk1>
        <a:srgbClr val="000000"/>
      </a:dk1>
      <a:lt1>
        <a:srgbClr val="FFFFFF"/>
      </a:lt1>
      <a:dk2>
        <a:srgbClr val="1B2131"/>
      </a:dk2>
      <a:lt2>
        <a:srgbClr val="F1F3F0"/>
      </a:lt2>
      <a:accent1>
        <a:srgbClr val="9634DC"/>
      </a:accent1>
      <a:accent2>
        <a:srgbClr val="4B31CE"/>
      </a:accent2>
      <a:accent3>
        <a:srgbClr val="345EDC"/>
      </a:accent3>
      <a:accent4>
        <a:srgbClr val="2292CA"/>
      </a:accent4>
      <a:accent5>
        <a:srgbClr val="2DC0B4"/>
      </a:accent5>
      <a:accent6>
        <a:srgbClr val="21C372"/>
      </a:accent6>
      <a:hlink>
        <a:srgbClr val="3698A2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TF00001246</Template>
  <TotalTime>0</TotalTime>
  <Words>438</Words>
  <Application>Microsoft Office PowerPoint</Application>
  <PresentationFormat>Geniş ekran</PresentationFormat>
  <Paragraphs>39</Paragraphs>
  <Slides>9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2" baseType="lpstr">
      <vt:lpstr>Arial</vt:lpstr>
      <vt:lpstr>Source Sans Pro</vt:lpstr>
      <vt:lpstr>FunkyShapesVTI</vt:lpstr>
      <vt:lpstr>DATABASE MANAGEMENT SYSTEMS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/>
  <cp:lastModifiedBy>Sabiha Ayşe Akgün</cp:lastModifiedBy>
  <cp:revision>92</cp:revision>
  <dcterms:created xsi:type="dcterms:W3CDTF">2023-12-28T15:34:19Z</dcterms:created>
  <dcterms:modified xsi:type="dcterms:W3CDTF">2023-12-28T17:29:36Z</dcterms:modified>
</cp:coreProperties>
</file>

<file path=docProps/thumbnail.jpeg>
</file>